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BE5"/>
    <a:srgbClr val="EB95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 snapToGrid="0">
      <p:cViewPr>
        <p:scale>
          <a:sx n="118" d="100"/>
          <a:sy n="118" d="100"/>
        </p:scale>
        <p:origin x="-27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24BDE-6BF6-48A8-8D15-9A2462F21F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7C91E-6BF2-4043-A6D6-D81F5950AB2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46FF8B3-E29E-4A2F-A7DD-D20A5DCA7001}" type="parTrans" cxnId="{0F51077E-D1C5-456F-8601-063A07BC2A13}">
      <dgm:prSet/>
      <dgm:spPr/>
      <dgm:t>
        <a:bodyPr/>
        <a:lstStyle/>
        <a:p>
          <a:endParaRPr lang="ru-RU"/>
        </a:p>
      </dgm:t>
    </dgm:pt>
    <dgm:pt modelId="{F88289A8-E129-474D-A175-212B452D1D28}" type="sibTrans" cxnId="{0F51077E-D1C5-456F-8601-063A07BC2A13}">
      <dgm:prSet/>
      <dgm:spPr/>
      <dgm:t>
        <a:bodyPr/>
        <a:lstStyle/>
        <a:p>
          <a:endParaRPr lang="ru-RU"/>
        </a:p>
      </dgm:t>
    </dgm:pt>
    <dgm:pt modelId="{EDCECC39-730B-46CE-8F42-1EA6446019C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</a:p>
        <a:p>
          <a:endParaRPr lang="ru-RU" altLang="ru-RU" b="1" dirty="0"/>
        </a:p>
      </dgm:t>
    </dgm:pt>
    <dgm:pt modelId="{20780BFA-AD92-412B-B003-82DCE7947B38}" type="parTrans" cxnId="{F293B9AC-D45A-4155-A02E-0ED0040463E9}">
      <dgm:prSet/>
      <dgm:spPr/>
      <dgm:t>
        <a:bodyPr/>
        <a:lstStyle/>
        <a:p>
          <a:endParaRPr lang="ru-RU"/>
        </a:p>
      </dgm:t>
    </dgm:pt>
    <dgm:pt modelId="{512C2E05-992F-4D26-84A3-6CD4FB4DC3B8}" type="sibTrans" cxnId="{F293B9AC-D45A-4155-A02E-0ED0040463E9}">
      <dgm:prSet/>
      <dgm:spPr/>
      <dgm:t>
        <a:bodyPr/>
        <a:lstStyle/>
        <a:p>
          <a:endParaRPr lang="ru-RU"/>
        </a:p>
      </dgm:t>
    </dgm:pt>
    <dgm:pt modelId="{568050B1-AE34-4DBC-A93A-218494EA25AE}">
      <dgm:prSet/>
      <dgm:spPr/>
      <dgm:t>
        <a:bodyPr/>
        <a:lstStyle/>
        <a:p>
          <a:r>
            <a:rPr lang="ru-RU" alt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endParaRPr lang="ru-RU" alt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0F50A-1ED3-47A1-8CC4-89951987CFF6}" type="parTrans" cxnId="{ED4C6154-A41C-4A12-8543-08A30E410C55}">
      <dgm:prSet/>
      <dgm:spPr/>
      <dgm:t>
        <a:bodyPr/>
        <a:lstStyle/>
        <a:p>
          <a:endParaRPr lang="ru-RU"/>
        </a:p>
      </dgm:t>
    </dgm:pt>
    <dgm:pt modelId="{CC2D3DFD-4CDB-416D-8679-417F04AA9C0F}" type="sibTrans" cxnId="{ED4C6154-A41C-4A12-8543-08A30E410C55}">
      <dgm:prSet/>
      <dgm:spPr/>
      <dgm:t>
        <a:bodyPr/>
        <a:lstStyle/>
        <a:p>
          <a:endParaRPr lang="ru-RU"/>
        </a:p>
      </dgm:t>
    </dgm:pt>
    <dgm:pt modelId="{BDBCCD05-2A9C-42C3-A98E-CC85CC306D95}" type="pres">
      <dgm:prSet presAssocID="{55624BDE-6BF6-48A8-8D15-9A2462F21F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C499F-DEAC-4451-9DB5-E55808D50DAA}" type="pres">
      <dgm:prSet presAssocID="{9B17C91E-6BF2-4043-A6D6-D81F5950AB23}" presName="node" presStyleLbl="node1" presStyleIdx="0" presStyleCnt="3" custLinFactNeighborX="-14502" custLinFactNeighborY="-5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6B1DE-3032-4D3C-80D8-560882A02C44}" type="pres">
      <dgm:prSet presAssocID="{F88289A8-E129-474D-A175-212B452D1D28}" presName="sibTrans" presStyleCnt="0"/>
      <dgm:spPr/>
    </dgm:pt>
    <dgm:pt modelId="{2342AB41-2379-424A-98D3-B632F4AFFA6B}" type="pres">
      <dgm:prSet presAssocID="{EDCECC39-730B-46CE-8F42-1EA6446019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0C1D0-1A60-44B6-9850-138CA0141128}" type="pres">
      <dgm:prSet presAssocID="{512C2E05-992F-4D26-84A3-6CD4FB4DC3B8}" presName="sibTrans" presStyleCnt="0"/>
      <dgm:spPr/>
    </dgm:pt>
    <dgm:pt modelId="{35DB1C7E-6FA2-4642-998D-44EE218602A1}" type="pres">
      <dgm:prSet presAssocID="{568050B1-AE34-4DBC-A93A-218494EA25AE}" presName="node" presStyleLbl="node1" presStyleIdx="2" presStyleCnt="3" custLinFactNeighborX="-13925" custLinFactNeighborY="-7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DED9E-2B11-495F-88A9-F24C12C265F0}" type="presOf" srcId="{EDCECC39-730B-46CE-8F42-1EA6446019C3}" destId="{2342AB41-2379-424A-98D3-B632F4AFFA6B}" srcOrd="0" destOrd="0" presId="urn:microsoft.com/office/officeart/2005/8/layout/default"/>
    <dgm:cxn modelId="{ED4C6154-A41C-4A12-8543-08A30E410C55}" srcId="{55624BDE-6BF6-48A8-8D15-9A2462F21F7D}" destId="{568050B1-AE34-4DBC-A93A-218494EA25AE}" srcOrd="2" destOrd="0" parTransId="{63F0F50A-1ED3-47A1-8CC4-89951987CFF6}" sibTransId="{CC2D3DFD-4CDB-416D-8679-417F04AA9C0F}"/>
    <dgm:cxn modelId="{0F51077E-D1C5-456F-8601-063A07BC2A13}" srcId="{55624BDE-6BF6-48A8-8D15-9A2462F21F7D}" destId="{9B17C91E-6BF2-4043-A6D6-D81F5950AB23}" srcOrd="0" destOrd="0" parTransId="{246FF8B3-E29E-4A2F-A7DD-D20A5DCA7001}" sibTransId="{F88289A8-E129-474D-A175-212B452D1D28}"/>
    <dgm:cxn modelId="{2781A2D9-6861-4823-B867-5B57A89FF3D0}" type="presOf" srcId="{55624BDE-6BF6-48A8-8D15-9A2462F21F7D}" destId="{BDBCCD05-2A9C-42C3-A98E-CC85CC306D95}" srcOrd="0" destOrd="0" presId="urn:microsoft.com/office/officeart/2005/8/layout/default"/>
    <dgm:cxn modelId="{F293B9AC-D45A-4155-A02E-0ED0040463E9}" srcId="{55624BDE-6BF6-48A8-8D15-9A2462F21F7D}" destId="{EDCECC39-730B-46CE-8F42-1EA6446019C3}" srcOrd="1" destOrd="0" parTransId="{20780BFA-AD92-412B-B003-82DCE7947B38}" sibTransId="{512C2E05-992F-4D26-84A3-6CD4FB4DC3B8}"/>
    <dgm:cxn modelId="{4500C5E9-E985-4DFC-9E46-08D083408DDD}" type="presOf" srcId="{568050B1-AE34-4DBC-A93A-218494EA25AE}" destId="{35DB1C7E-6FA2-4642-998D-44EE218602A1}" srcOrd="0" destOrd="0" presId="urn:microsoft.com/office/officeart/2005/8/layout/default"/>
    <dgm:cxn modelId="{6FD00CE8-D789-470A-B491-034AE32A993C}" type="presOf" srcId="{9B17C91E-6BF2-4043-A6D6-D81F5950AB23}" destId="{6E0C499F-DEAC-4451-9DB5-E55808D50DAA}" srcOrd="0" destOrd="0" presId="urn:microsoft.com/office/officeart/2005/8/layout/default"/>
    <dgm:cxn modelId="{B8D19770-0F0A-49EC-8A87-1D2E8E2E9DF0}" type="presParOf" srcId="{BDBCCD05-2A9C-42C3-A98E-CC85CC306D95}" destId="{6E0C499F-DEAC-4451-9DB5-E55808D50DAA}" srcOrd="0" destOrd="0" presId="urn:microsoft.com/office/officeart/2005/8/layout/default"/>
    <dgm:cxn modelId="{BC96AF23-3D9F-4048-B4F1-E19C6831CAE4}" type="presParOf" srcId="{BDBCCD05-2A9C-42C3-A98E-CC85CC306D95}" destId="{9C16B1DE-3032-4D3C-80D8-560882A02C44}" srcOrd="1" destOrd="0" presId="urn:microsoft.com/office/officeart/2005/8/layout/default"/>
    <dgm:cxn modelId="{F76E99AC-F7AB-4D3D-90C6-9E2B3A55F3CB}" type="presParOf" srcId="{BDBCCD05-2A9C-42C3-A98E-CC85CC306D95}" destId="{2342AB41-2379-424A-98D3-B632F4AFFA6B}" srcOrd="2" destOrd="0" presId="urn:microsoft.com/office/officeart/2005/8/layout/default"/>
    <dgm:cxn modelId="{E398D7EF-7E41-45BF-922E-68ABCE033EA6}" type="presParOf" srcId="{BDBCCD05-2A9C-42C3-A98E-CC85CC306D95}" destId="{6C80C1D0-1A60-44B6-9850-138CA0141128}" srcOrd="3" destOrd="0" presId="urn:microsoft.com/office/officeart/2005/8/layout/default"/>
    <dgm:cxn modelId="{D1A4EB5B-8173-4B4E-B4C0-20CBE6A8EC78}" type="presParOf" srcId="{BDBCCD05-2A9C-42C3-A98E-CC85CC306D95}" destId="{35DB1C7E-6FA2-4642-998D-44EE218602A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C499F-DEAC-4451-9DB5-E55808D50DAA}">
      <dsp:nvSpPr>
        <dsp:cNvPr id="0" name=""/>
        <dsp:cNvSpPr/>
      </dsp:nvSpPr>
      <dsp:spPr>
        <a:xfrm>
          <a:off x="289923" y="0"/>
          <a:ext cx="3763787" cy="225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89923" y="0"/>
        <a:ext cx="3763787" cy="2258272"/>
      </dsp:txXfrm>
    </dsp:sp>
    <dsp:sp modelId="{2342AB41-2379-424A-98D3-B632F4AFFA6B}">
      <dsp:nvSpPr>
        <dsp:cNvPr id="0" name=""/>
        <dsp:cNvSpPr/>
      </dsp:nvSpPr>
      <dsp:spPr>
        <a:xfrm>
          <a:off x="4975914" y="1230"/>
          <a:ext cx="3763787" cy="225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</a:p>
        <a:p>
          <a:pPr lvl="0" algn="ctr">
            <a:spcBef>
              <a:spcPct val="0"/>
            </a:spcBef>
          </a:pPr>
          <a:endParaRPr lang="ru-RU" altLang="ru-RU" sz="2500" b="1" kern="1200" dirty="0"/>
        </a:p>
      </dsp:txBody>
      <dsp:txXfrm>
        <a:off x="4975914" y="1230"/>
        <a:ext cx="3763787" cy="2258272"/>
      </dsp:txXfrm>
    </dsp:sp>
    <dsp:sp modelId="{35DB1C7E-6FA2-4642-998D-44EE218602A1}">
      <dsp:nvSpPr>
        <dsp:cNvPr id="0" name=""/>
        <dsp:cNvSpPr/>
      </dsp:nvSpPr>
      <dsp:spPr>
        <a:xfrm>
          <a:off x="2381723" y="2468611"/>
          <a:ext cx="3763787" cy="225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endParaRPr lang="ru-RU" altLang="ru-RU" sz="25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1723" y="2468611"/>
        <a:ext cx="3763787" cy="2258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EB6D-0B46-46BD-AEF1-002DA4B6B0C8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94A2-A8E2-4864-9FEB-861011374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3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8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211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1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2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5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4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1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7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8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8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8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3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1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1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5A004-0EB8-4E97-9BE6-A733B71BBBCB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1D85-D9FD-47D8-8B2F-EA5C3AFF7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78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1413" y="245660"/>
            <a:ext cx="9905998" cy="151490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«Кировская школа-гимназия №2» Кировского района Республики Крым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33844" y="1598868"/>
            <a:ext cx="73799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</a:p>
          <a:p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rc_mi" descr="http://lastochka77284.narod.ru/swallow-picture-color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4455" b="5814"/>
          <a:stretch/>
        </p:blipFill>
        <p:spPr bwMode="auto">
          <a:xfrm>
            <a:off x="10578815" y="406097"/>
            <a:ext cx="1212850" cy="85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4" y="1885444"/>
            <a:ext cx="4380490" cy="328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618517"/>
            <a:ext cx="11464119" cy="57140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объединения обучения и воспитания в целостный образовательный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обеспечения вариативности и разнообразия содержания программ и 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формирования социокультурной среды, соответствующей возрастным, 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индивидуальным, психологическим и физиологическим особенностям детей;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обеспечения психолого-педагогической поддержки семьи и повышения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(законных представителей) в вопросах развития и образования, охраны и укрепления здоровья детей.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718" y="618518"/>
            <a:ext cx="8693625" cy="47587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образовательной Программы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образования:</a:t>
            </a:r>
            <a:r>
              <a:rPr lang="ru-RU" alt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 в раннем возрасте;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 на этапе завершения дошкольного образования;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коррекционной программы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/>
              <a:t/>
            </a:r>
            <a:br>
              <a:rPr lang="ru-RU" altLang="ru-RU" sz="2800" b="1" dirty="0"/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3" y="5377218"/>
            <a:ext cx="1948398" cy="14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632157"/>
          </a:xfrm>
          <a:solidFill>
            <a:schemeClr val="tx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082675" algn="l"/>
              </a:tabLst>
            </a:pPr>
            <a:r>
              <a:rPr lang="ru-RU" alt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br>
              <a:rPr lang="ru-RU" alt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Комплексно-тематическое планирование</a:t>
            </a:r>
            <a:r>
              <a:rPr lang="ru-RU" alt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cap="none" dirty="0" smtClean="0">
                <a:solidFill>
                  <a:schemeClr val="bg1"/>
                </a:solidFill>
              </a:rPr>
              <a:t/>
            </a:r>
            <a:br>
              <a:rPr lang="ru-RU" altLang="ru-RU" cap="none" dirty="0" smtClean="0">
                <a:solidFill>
                  <a:schemeClr val="bg1"/>
                </a:solidFill>
              </a:rPr>
            </a:br>
            <a: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психолого-педагогической работы по освоению основной образовательной программы по всем образовательным </a:t>
            </a:r>
            <a: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областям:</a:t>
            </a:r>
            <a: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развитие;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познавательное развитие;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речевое развитие;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художественно-эстетическое развитие;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физическое развитие.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каждой образовательной области прописаны:</a:t>
            </a:r>
            <a:br>
              <a:rPr lang="ru-RU" alt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психолого-педагогической работы;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образовательной деятельности: 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 режимных моментах,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 совместной деятельности педагога и детей,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 самостоятельной деятельности детей,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во взаимодействии с семьями. </a:t>
            </a:r>
            <a:br>
              <a:rPr lang="ru-RU" altLang="ru-RU" sz="22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13" y="4577412"/>
            <a:ext cx="2046027" cy="15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4" y="618517"/>
            <a:ext cx="10706217" cy="5754987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indent="-15875"/>
            <a: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</a:t>
            </a:r>
            <a: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 безопасности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Трудовое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Социализация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Нравственное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</a:t>
            </a:r>
            <a: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i="1" u="sng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психолого-педагогической работы:</a:t>
            </a:r>
            <a:r>
              <a:rPr lang="ru-RU" altLang="ru-RU" sz="2700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сенсорной культуры; 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 и продуктивной (конструктивной) деятельности; 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представлений; </a:t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-Приобщение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социокультурным 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ценностям.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3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45" y="5432627"/>
            <a:ext cx="1624083" cy="1234303"/>
          </a:xfrm>
          <a:prstGeom prst="rect">
            <a:avLst/>
          </a:prstGeom>
        </p:spPr>
      </p:pic>
      <p:pic>
        <p:nvPicPr>
          <p:cNvPr id="4" name="Picture 6" descr="stock-photo--d-books-stacked-on-top-of-eachother-17689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6"/>
          <a:stretch>
            <a:fillRect/>
          </a:stretch>
        </p:blipFill>
        <p:spPr bwMode="auto">
          <a:xfrm>
            <a:off x="5181600" y="1989138"/>
            <a:ext cx="15843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123281" y="641327"/>
            <a:ext cx="69850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08175" y="765175"/>
            <a:ext cx="554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171B73"/>
                </a:solidFill>
              </a:rPr>
              <a:t>                      </a:t>
            </a:r>
            <a:r>
              <a:rPr lang="ru-RU" altLang="ru-RU" sz="2800" b="1" dirty="0" smtClean="0">
                <a:solidFill>
                  <a:srgbClr val="171B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altLang="ru-RU" sz="2800" b="1" dirty="0">
                <a:solidFill>
                  <a:srgbClr val="171B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2425891" y="1536998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7306647" y="1563905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08175" y="2041823"/>
            <a:ext cx="2560374" cy="1015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241891" y="2110799"/>
            <a:ext cx="2663825" cy="9350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564946" y="2295502"/>
            <a:ext cx="2017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0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481262" y="3537743"/>
            <a:ext cx="6985000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60252" y="3722688"/>
            <a:ext cx="4824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H="1">
            <a:off x="3064170" y="4582318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6084888" y="4581525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403350" y="5300663"/>
            <a:ext cx="2827456" cy="8156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  <a:p>
            <a:pPr algn="ctr"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6989597" y="5084763"/>
            <a:ext cx="2754903" cy="81560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  <a:p>
            <a:pPr algn="ctr">
              <a:spcBef>
                <a:spcPct val="50000"/>
              </a:spcBef>
            </a:pPr>
            <a:endParaRPr lang="ru-RU" altLang="ru-RU" i="1" dirty="0">
              <a:solidFill>
                <a:srgbClr val="220575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54" y="5084763"/>
            <a:ext cx="2465471" cy="13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-232011"/>
            <a:ext cx="9905998" cy="4954136"/>
          </a:xfrm>
        </p:spPr>
        <p:txBody>
          <a:bodyPr>
            <a:normAutofit/>
          </a:bodyPr>
          <a:lstStyle/>
          <a:p>
            <a:r>
              <a:rPr lang="ru-RU" alt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  <a:r>
              <a:rPr lang="ru-RU" altLang="ru-RU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</a:t>
            </a:r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  <a:r>
              <a:rPr lang="ru-RU" altLang="ru-RU" b="1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продуктивной деятельности детей</a:t>
            </a:r>
            <a:r>
              <a:rPr lang="ru-RU" altLang="ru-RU" b="1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детского творчества</a:t>
            </a:r>
            <a:br>
              <a:rPr lang="ru-RU" alt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приобщение к изобразительному искусству</a:t>
            </a:r>
            <a: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/>
              <a:t/>
            </a:r>
            <a:br>
              <a:rPr lang="ru-RU" altLang="ru-RU" b="1" i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3376678"/>
            <a:ext cx="4278121" cy="32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3953483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Организация коррекционной работы по преодолению фонетико-фонематического недоразвития речи</a:t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коррекционного  обучения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воспитание у детей правильной, четкой, умеренно громкой выразительной речи с соответствующим возрасту словарным запасом и уровнем развития связной речи, путем применения, наряду с общепринятыми, специальных логопедических методов и приемов , направленных на коррекцию речевого дефекта и развитие активной сознательной  деятельности детей в области речевых фактов.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42" y="3916835"/>
            <a:ext cx="1978226" cy="26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5" y="618518"/>
            <a:ext cx="9982886" cy="559121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Инклюзивное образование</a:t>
            </a:r>
            <a:b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условий для осуществления интегративного и инклюзивного воспитания и обучения детей с ограниченными возможностями здоровья. </a:t>
            </a:r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комбинированной направленности осуществляется совместное образование здоровых детей и детей с ОВЗ в соответствии с образовательной программой дошкольного учреждения, с учетом особенностей психофизического развития и возможностей воспитанников.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6" y="109182"/>
            <a:ext cx="11204812" cy="6318914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br>
              <a:rPr 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ВАРИАТИВНАЯ ЧАСТЬ</a:t>
            </a:r>
            <a:br>
              <a:rPr 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РЕГИОНАЛЬНЫЙ КОМПОНЕНТ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деятельности: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Приобщение к истокам национальной культуры народов, населяющих Республику </a:t>
            </a: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рым.  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Предоставление каждому ребенку возможность обучения и воспитания на родном языке,   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у детей основ нравственности на лучших образцах национальной культуры, народных традициях и обычаях.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Создание благоприятных условий для воспитания толерантной личности – привития любви и уважения к людям другой национальности, к их культурным ценностям. 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Ознакомление с природой родного края, формирование экологической культуры.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Ознакомление детей с особенностями жизни и быта народов, населяющих Республику </a:t>
            </a: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рым, праздниками, событиями общественной жизни республики, символиками Республики </a:t>
            </a:r>
            <a:r>
              <a:rPr lang="ru-RU" sz="27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рым и РФ, памятниками архитектуры, декоративно-прикладным искусством.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618517"/>
            <a:ext cx="11286699" cy="2165625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дошкольного и начального общего образования. </a:t>
            </a:r>
            <a:r>
              <a:rPr lang="ru-RU" altLang="ru-RU" sz="3100" b="1" dirty="0" smtClean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dirty="0" smtClean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altLang="ru-RU" sz="3100" b="1" dirty="0">
                <a:solidFill>
                  <a:srgbClr val="22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работы школы и детского сада.</a:t>
            </a:r>
            <a:r>
              <a:rPr lang="ru-RU" altLang="ru-RU" b="1" i="1" dirty="0">
                <a:solidFill>
                  <a:srgbClr val="220575"/>
                </a:solidFill>
              </a:rPr>
              <a:t/>
            </a:r>
            <a:br>
              <a:rPr lang="ru-RU" altLang="ru-RU" b="1" i="1" dirty="0">
                <a:solidFill>
                  <a:srgbClr val="220575"/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057100"/>
            <a:ext cx="9708557" cy="25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88205522"/>
              </p:ext>
            </p:extLst>
          </p:nvPr>
        </p:nvGraphicFramePr>
        <p:xfrm>
          <a:off x="1471961" y="1694985"/>
          <a:ext cx="9575450" cy="489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48937" y="329181"/>
            <a:ext cx="9946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902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3762414"/>
          </a:xfrm>
        </p:spPr>
        <p:txBody>
          <a:bodyPr>
            <a:noAutofit/>
          </a:bodyPr>
          <a:lstStyle/>
          <a:p>
            <a:r>
              <a:rPr lang="ru-RU" alt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Организационный раздел</a:t>
            </a:r>
            <a:br>
              <a:rPr lang="ru-RU" alt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 техническое обеспечение :</a:t>
            </a:r>
            <a:br>
              <a:rPr lang="ru-RU" alt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литература, наглядно-дидактические пособия</a:t>
            </a:r>
            <a:br>
              <a:rPr lang="ru-RU" alt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47" y="3550693"/>
            <a:ext cx="381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139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625" y="518615"/>
            <a:ext cx="11076438" cy="5158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endParaRPr lang="ru-RU" altLang="ru-RU" b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ru-RU" alt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ru-RU" alt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48" y="3532506"/>
            <a:ext cx="3102428" cy="250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620" y="111512"/>
            <a:ext cx="10411791" cy="198557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разработана </a:t>
            </a:r>
            <a:b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основных нормативных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47494" y="1962615"/>
            <a:ext cx="10199918" cy="382858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Конвенцией ООН о правах ребёнка,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29 декабря 2012 г.  № 273-ФЗ «Об образовании в Российской Федерации», </a:t>
            </a:r>
          </a:p>
          <a:p>
            <a:pPr marL="0" indent="0">
              <a:spcBef>
                <a:spcPts val="0"/>
              </a:spcBef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17 октября 2013г. №1155 «Об утверждении федерального государственного образовательного стандарта дошкольного образования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5" descr="stock-photo-standing-a-book-file-67167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>
            <a:fillRect/>
          </a:stretch>
        </p:blipFill>
        <p:spPr bwMode="auto">
          <a:xfrm>
            <a:off x="10104786" y="528831"/>
            <a:ext cx="1673225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8" y="-100361"/>
            <a:ext cx="11835161" cy="1795255"/>
          </a:xfrm>
        </p:spPr>
        <p:txBody>
          <a:bodyPr>
            <a:normAutofit/>
          </a:bodyPr>
          <a:lstStyle/>
          <a:p>
            <a:r>
              <a:rPr lang="ru-RU" alt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развитие детей дошкольного возраста в различных видах деятельности с учетом их возрастных и индивидуальных особенностей по основным образовательным областям</a:t>
            </a:r>
            <a:r>
              <a:rPr lang="ru-RU" altLang="ru-RU" sz="2400" b="1" cap="none" dirty="0">
                <a:latin typeface="Arial" panose="020B0604020202020204" pitchFamily="34" charset="0"/>
              </a:rPr>
              <a:t>: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63" y="2010893"/>
            <a:ext cx="9753870" cy="4579476"/>
          </a:xfrm>
        </p:spPr>
      </p:pic>
    </p:spTree>
    <p:extLst>
      <p:ext uri="{BB962C8B-B14F-4D97-AF65-F5344CB8AC3E}">
        <p14:creationId xmlns:p14="http://schemas.microsoft.com/office/powerpoint/2010/main" val="7378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796" y="512956"/>
            <a:ext cx="10177616" cy="527824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соответствии с Федеральным государственным образовательным стандартом дошкольного образования и с учетом  примерной общеобразовательной программы дошкольного образования «От рождения до школы» под редакцией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региональной программой  «Крымский веночек» под редакцией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Мухомориной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Л.Г. </a:t>
            </a:r>
          </a:p>
          <a:p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русском языке - государственном языке России.</a:t>
            </a:r>
          </a:p>
          <a:p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1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713" y="111512"/>
            <a:ext cx="11307336" cy="626698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800" b="1" u="sng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направлениями дошкольного образования является </a:t>
            </a:r>
            <a:r>
              <a:rPr lang="ru-RU" sz="2800" b="1" u="sng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800" b="1" u="sng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u="sng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800" b="1" u="sng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br>
              <a:rPr lang="ru-RU" sz="2800" b="1" u="sng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alt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реализуется в:</a:t>
            </a:r>
            <a:b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непосредственно-образовательной деятельности, в режимных моментах: </a:t>
            </a:r>
            <a:b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опорой на зрительное восприятие и без опоры на него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Хороводные игры, пальчиковые игры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Тематические досуги, праздники и развлечения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Мимические, </a:t>
            </a:r>
            <a:r>
              <a:rPr lang="ru-RU" sz="24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артикуляционные гимнастики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Речевые дидактические игры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Чтение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Слушание, воспроизведение, имитирование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Разучивание скороговорок, </a:t>
            </a:r>
            <a:r>
              <a:rPr lang="ru-RU" sz="24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2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64" y="4087662"/>
            <a:ext cx="2732047" cy="2185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805" y="0"/>
            <a:ext cx="10545607" cy="5988206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Направление физического развития: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1.приобретение детьми опыта в двигательной деятельности,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выполнением упражнений; направленной на развитие таких физических качеств, как координация движений и гибкость;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способствующей правильному формированию опорно-двигательной системы организма, развитию равновесия, координации движений, крупной и мелкой моторики; связанной с правильным, не наносящим вреда организму, выполнением основных движений (ходьба, бег, мягкие прыжки, повороты в обе стороны);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становление целенаправленности и </a:t>
            </a:r>
            <a:r>
              <a:rPr lang="ru-RU" sz="27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сфере;</a:t>
            </a:r>
            <a:b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привычек).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24" y="4785245"/>
            <a:ext cx="2857500" cy="1600200"/>
          </a:xfrm>
          <a:prstGeom prst="rect">
            <a:avLst/>
          </a:prstGeom>
          <a:solidFill>
            <a:srgbClr val="D19BE5"/>
          </a:solidFill>
        </p:spPr>
      </p:pic>
    </p:spTree>
    <p:extLst>
      <p:ext uri="{BB962C8B-B14F-4D97-AF65-F5344CB8AC3E}">
        <p14:creationId xmlns:p14="http://schemas.microsoft.com/office/powerpoint/2010/main" val="41390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359201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b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  <a:endParaRPr lang="ru-RU" sz="31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559558"/>
            <a:ext cx="10849970" cy="554099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решение следующих задач:</a:t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охраны 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 физического и психического здоровья детей, в том  числе их эмоционального благополучия;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обеспечения 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возможностей для полноценного развития каждого 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обеспечения 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целей, задач и содержания образования, реализуемых в рамках образовательных программ различных уровней;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создания 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развития детей в соответствии с их 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</a:t>
            </a:r>
            <a:r>
              <a:rPr lang="ru-RU" sz="2400" cap="none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миром.</a:t>
            </a: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173</TotalTime>
  <Words>167</Words>
  <Application>Microsoft Office PowerPoint</Application>
  <PresentationFormat>Произвольный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Контур</vt:lpstr>
      <vt:lpstr>Муниципальное бюджетное общеобразовательное учреждение «Кировская школа-гимназия №2» Кировского района Республики Крым</vt:lpstr>
      <vt:lpstr>Презентация PowerPoint</vt:lpstr>
      <vt:lpstr> Программа  разработана  в соответствии с требованиями основных нормативных документов:</vt:lpstr>
      <vt:lpstr>Программа обеспечивает развитие детей дошкольного возраста в различных видах деятельности с учетом их возрастных и индивидуальных особенностей по основным образовательным областям:</vt:lpstr>
      <vt:lpstr> </vt:lpstr>
      <vt:lpstr>                           Приоритетными направлениями дошкольного образования является речевое и физическое развитие  Речевое развитие дошкольников реализуется в: непосредственно-образовательной деятельности, в режимных моментах:                     Беседы с опорой на зрительное восприятие и без опоры на него                    Хороводные игры, пальчиковые игры                    Тематические досуги, праздники и развлечения                     Мимические, логоритмические, артикуляционные гимнастики                     Речевые дидактические игры                     Чтение                     Слушание, воспроизведение, имитирование                     Разучивание скороговорок, чистоговорок                         </vt:lpstr>
      <vt:lpstr>                                         Направление физического развития: 1.приобретение детьми опыта в двигательной деятельности, связанной с выполнением упражнений; направленной на развитие таких физических качеств, как координация движений и гибкость; способствующей правильному формированию опорно-двигательной системы организма, развитию равновесия, координации движений, крупной и мелкой моторики; связанной с правильным, не наносящим вреда организму, выполнением основных движений (ходьба, бег, мягкие прыжки, повороты в обе стороны); 2. становление целенаправленности и саморегуляции в двигательной сфере; 3.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привычек).   </vt:lpstr>
      <vt:lpstr>Цель  образовательной Программы :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vt:lpstr>
      <vt:lpstr>Программа направлена на решение следующих задач:      - охраны и укрепления физического и психического здоровья детей, в том  числе их эмоционального благополучия;     - обеспечения равных возможностей для полноценного развития каждого 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     - обеспечения преемственности целей, задач и содержания образования, реализуемых в рамках образовательных программ различных уровней;      - создания благоприятных условий развития детей в соответствии с их 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миром.</vt:lpstr>
      <vt:lpstr>      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    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      обеспечения вариативности и разнообразия содержания программ и 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      формирования социокультурной среды, соответствующей возрастным,  индивидуальным, психологическим и физиологическим особенностям детей;    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  </vt:lpstr>
      <vt:lpstr>    Планируемые результаты освоения образовательной Программы дошкольного образования:                       Целевые ориентиры образования в раннем возрасте; целевые ориентиры образования на этапе завершения дошкольного образования; планируемые результаты освоения коррекционной программы      </vt:lpstr>
      <vt:lpstr>Содержательный раздел Комплексно-тематическое планирование  содержание психолого-педагогической работы по освоению основной образовательной программы по всем образовательным областям:          - социально-коммуникативное развитие;          - познавательное развитие;          - речевое развитие;          - художественно-эстетическое развитие;          - физическое развитие.          В каждой образовательной области прописаны: основные задачи психолого-педагогической работы; формы организации образовательной деятельности:           - в режимных моментах,          - в совместной деятельности педагога и детей,          - в самостоятельной деятельности детей,          - во взаимодействии с семьями.  </vt:lpstr>
      <vt:lpstr>Социально-коммуникативное развитие: - Коммуникация - Формирование основ безопасности - Трудовое воспитание - Социализация, развитие общения - Нравственное воспитание  Познавательное развитие: основные задачи психолого-педагогической работы:  -Развитие сенсорной культуры;  -Развитие познавательно-исследовательской и продуктивной (конструктивной) деятельности;  -Формирование элементарных математических представлений;  -Приобщение к социокультурным ценностям. </vt:lpstr>
      <vt:lpstr>Презентация PowerPoint</vt:lpstr>
      <vt:lpstr>Художественно – эстетическое развитие        художественная деятельность: - развитие продуктивной деятельности детей - развитие детского творчества - приобщение к изобразительному искусству  </vt:lpstr>
      <vt:lpstr>    Организация коррекционной работы по преодолению фонетико-фонематического недоразвития речи   Цель  коррекционного  обучения : воспитание у детей правильной, четкой, умеренно громкой выразительной речи с соответствующим возрасту словарным запасом и уровнем развития связной речи, путем применения, наряду с общепринятыми, специальных логопедических методов и приемов , направленных на коррекцию речевого дефекта и развитие активной сознательной  деятельности детей в области речевых фактов. </vt:lpstr>
      <vt:lpstr>                      Инклюзивное образование Цель: создание условий для осуществления интегративного и инклюзивного воспитания и обучения детей с ограниченными возможностями здоровья.   В группах комбинированной направленности осуществляется совместное образование здоровых детей и детей с ОВЗ в соответствии с образовательной программой дошкольного учреждения, с учетом особенностей психофизического развития и возможностей воспитанников.  </vt:lpstr>
      <vt:lpstr>                                                                                                                 ВАРИАТИВНАЯ ЧАСТЬ                                               РЕГИОНАЛЬНЫЙ КОМПОНЕНТ Направления деятельности:      Приобщение к истокам национальной культуры народов, населяющих Республику Крым.          Предоставление каждому ребенку возможность обучения и воспитания на родном языке,           Формирование у детей основ нравственности на лучших образцах национальной культуры, народных традициях и обычаях.         Создание благоприятных условий для воспитания толерантной личности – привития любви и уважения к людям другой национальности, к их культурным ценностям.         Ознакомление с природой родного края, формирование экологической культуры.          Ознакомление детей с особенностями жизни и быта народов, населяющих Республику Крым, праздниками, событиями общественной жизни республики, символиками Республики Крым и РФ, памятниками архитектуры, декоративно-прикладным искусством. </vt:lpstr>
      <vt:lpstr>Преемственность дошкольного и начального общего образования.   План совместной работы школы и детского сада. </vt:lpstr>
      <vt:lpstr>             Организационный раздел   Материально – техническое обеспечение : методическая литература, наглядно-дидактические пособия 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№1 «Ласточка» городского округа Судак</dc:title>
  <dc:creator>admin</dc:creator>
  <cp:lastModifiedBy>Nataliya</cp:lastModifiedBy>
  <cp:revision>27</cp:revision>
  <dcterms:created xsi:type="dcterms:W3CDTF">2017-12-06T16:38:27Z</dcterms:created>
  <dcterms:modified xsi:type="dcterms:W3CDTF">2019-09-30T16:41:59Z</dcterms:modified>
</cp:coreProperties>
</file>